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2"/>
  </p:notesMasterIdLst>
  <p:handoutMasterIdLst>
    <p:handoutMasterId r:id="rId13"/>
  </p:handoutMasterIdLst>
  <p:sldIdLst>
    <p:sldId id="256" r:id="rId2"/>
    <p:sldId id="393" r:id="rId3"/>
    <p:sldId id="394" r:id="rId4"/>
    <p:sldId id="395" r:id="rId5"/>
    <p:sldId id="396" r:id="rId6"/>
    <p:sldId id="397" r:id="rId7"/>
    <p:sldId id="398" r:id="rId8"/>
    <p:sldId id="399" r:id="rId9"/>
    <p:sldId id="401" r:id="rId10"/>
    <p:sldId id="275" r:id="rId11"/>
  </p:sldIdLst>
  <p:sldSz cx="9144000" cy="6858000" type="screen4x3"/>
  <p:notesSz cx="6797675" cy="9874250"/>
  <p:embeddedFontLst>
    <p:embeddedFont>
      <p:font typeface="나눔스퀘어OTF" panose="020B0600000101010101" pitchFamily="34" charset="-127"/>
      <p:regular r:id="rId14"/>
    </p:embeddedFont>
    <p:embeddedFont>
      <p:font typeface="HY견고딕" panose="02030600000101010101" pitchFamily="18" charset="-127"/>
      <p:regular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58" autoAdjust="0"/>
    <p:restoredTop sz="94485" autoAdjust="0"/>
  </p:normalViewPr>
  <p:slideViewPr>
    <p:cSldViewPr>
      <p:cViewPr varScale="1">
        <p:scale>
          <a:sx n="73" d="100"/>
          <a:sy n="73" d="100"/>
        </p:scale>
        <p:origin x="72" y="34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FF2E2FD-7022-4A04-9FD4-887989877155}" type="datetimeFigureOut">
              <a:rPr lang="ko-KR" altLang="en-US"/>
              <a:pPr>
                <a:defRPr/>
              </a:pPr>
              <a:t>2019-07-02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6D8A3366-B37A-429E-914B-B093D3382DF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0211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4C945761-DCB1-4D18-BCE6-7265352D6A12}" type="datetimeFigureOut">
              <a:rPr lang="ko-KR" altLang="en-US"/>
              <a:pPr>
                <a:defRPr/>
              </a:pPr>
              <a:t>2019-07-02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BA2BA634-D737-447D-8EBA-144425311E5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05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85940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3457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78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defTabSz="685800" latinLnBrk="1"/>
            <a:fld id="{85E9A70F-F111-466E-83B1-82AAD4C1EE96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defTabSz="685800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57" r:id="rId1"/>
    <p:sldLayoutId id="2147484755" r:id="rId2"/>
    <p:sldLayoutId id="2147484756" r:id="rId3"/>
    <p:sldLayoutId id="214748475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03-1. </a:t>
            </a:r>
            <a:r>
              <a:rPr lang="ko-KR" altLang="en-US" b="1">
                <a:solidFill>
                  <a:schemeClr val="tx1"/>
                </a:solidFill>
              </a:rPr>
              <a:t>연산자와 연산식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FDF2487-8B67-4F7D-9C09-A351FF76B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823" y="-6554"/>
            <a:ext cx="5215262" cy="3853067"/>
          </a:xfrm>
          <a:prstGeom prst="rect">
            <a:avLst/>
          </a:prstGeom>
        </p:spPr>
      </p:pic>
      <p:pic>
        <p:nvPicPr>
          <p:cNvPr id="11" name="그림 19">
            <a:extLst>
              <a:ext uri="{FF2B5EF4-FFF2-40B4-BE49-F238E27FC236}">
                <a16:creationId xmlns:a16="http://schemas.microsoft.com/office/drawing/2014/main" id="{B6BE3AB6-5AA8-42C4-A7B7-ED8B741CC0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pic>
        <p:nvPicPr>
          <p:cNvPr id="1331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1331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1331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27"/>
          <p:cNvSpPr>
            <a:spLocks noGrp="1"/>
          </p:cNvSpPr>
          <p:nvPr>
            <p:ph sz="quarter" idx="10"/>
          </p:nvPr>
        </p:nvSpPr>
        <p:spPr bwMode="auto">
          <a:xfrm>
            <a:off x="342900" y="990600"/>
            <a:ext cx="8286750" cy="5400675"/>
          </a:xfrm>
          <a:prstGeom prst="roundRect">
            <a:avLst>
              <a:gd name="adj" fmla="val 12995"/>
            </a:avLst>
          </a:prstGeom>
          <a:noFill/>
          <a:ln w="9525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0. </a:t>
            </a: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연산자의 종류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연산의 방향과 우선순위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  <p:sp>
        <p:nvSpPr>
          <p:cNvPr id="5123" name="제목 2"/>
          <p:cNvSpPr txBox="1">
            <a:spLocks/>
          </p:cNvSpPr>
          <p:nvPr/>
        </p:nvSpPr>
        <p:spPr bwMode="auto">
          <a:xfrm>
            <a:off x="238125" y="261938"/>
            <a:ext cx="75596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sz="2100" b="1">
                <a:latin typeface="나눔스퀘어OTF" pitchFamily="34" charset="-127"/>
                <a:ea typeface="나눔스퀘어OTF" pitchFamily="34" charset="-127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3657600"/>
            <a:ext cx="4953000" cy="2514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연산자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(operator)</a:t>
            </a:r>
          </a:p>
          <a:p>
            <a:pPr lvl="1">
              <a:defRPr/>
            </a:pPr>
            <a:r>
              <a:rPr lang="ko-KR" altLang="en-US" dirty="0"/>
              <a:t>연산에 사용되는 표시나 기호</a:t>
            </a:r>
            <a:endParaRPr lang="en-US" altLang="ko-KR" dirty="0"/>
          </a:p>
          <a:p>
            <a:pPr lvl="1">
              <a:defRPr/>
            </a:pPr>
            <a:endParaRPr lang="en-US" altLang="ko-KR" sz="1000" dirty="0"/>
          </a:p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피연산자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(operand)</a:t>
            </a:r>
          </a:p>
          <a:p>
            <a:pPr lvl="1">
              <a:defRPr/>
            </a:pPr>
            <a:r>
              <a:rPr lang="ko-KR" altLang="en-US" dirty="0"/>
              <a:t>연산자와 함께 연산되는 데이터</a:t>
            </a:r>
            <a:endParaRPr lang="en-US" altLang="ko-KR" dirty="0"/>
          </a:p>
          <a:p>
            <a:pPr lvl="1">
              <a:defRPr/>
            </a:pPr>
            <a:endParaRPr lang="en-US" altLang="ko-KR" sz="1000" dirty="0"/>
          </a:p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연산식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(expression)</a:t>
            </a:r>
          </a:p>
          <a:p>
            <a:pPr lvl="1">
              <a:defRPr/>
            </a:pPr>
            <a:r>
              <a:rPr lang="ko-KR" altLang="en-US" dirty="0"/>
              <a:t>연산자와 </a:t>
            </a:r>
            <a:r>
              <a:rPr lang="ko-KR" altLang="en-US" dirty="0" err="1"/>
              <a:t>피연산자</a:t>
            </a:r>
            <a:r>
              <a:rPr lang="ko-KR" altLang="en-US" dirty="0"/>
              <a:t> 사용하여 연산 과정 기술한 것</a:t>
            </a: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614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343400"/>
            <a:ext cx="433934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219200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핵심 키워드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:  </a:t>
            </a:r>
            <a:r>
              <a:rPr lang="ko-KR" altLang="en-US" sz="1600" dirty="0">
                <a:ea typeface="나눔스퀘어OTF"/>
              </a:rPr>
              <a:t>연산자</a:t>
            </a:r>
            <a:r>
              <a:rPr lang="en-US" altLang="ko-KR" sz="1600" dirty="0">
                <a:ea typeface="나눔스퀘어OTF"/>
              </a:rPr>
              <a:t>, </a:t>
            </a:r>
            <a:r>
              <a:rPr lang="ko-KR" altLang="en-US" sz="1600" dirty="0" err="1">
                <a:ea typeface="나눔스퀘어OTF"/>
              </a:rPr>
              <a:t>피연산자</a:t>
            </a:r>
            <a:r>
              <a:rPr lang="en-US" altLang="ko-KR" sz="1600" dirty="0">
                <a:ea typeface="나눔스퀘어OTF"/>
              </a:rPr>
              <a:t>, </a:t>
            </a:r>
            <a:r>
              <a:rPr lang="ko-KR" altLang="en-US" sz="1600" dirty="0">
                <a:ea typeface="나눔스퀘어OTF"/>
              </a:rPr>
              <a:t>연산 방향</a:t>
            </a:r>
            <a:r>
              <a:rPr lang="en-US" altLang="ko-KR" sz="1600" dirty="0">
                <a:ea typeface="나눔스퀘어OTF"/>
              </a:rPr>
              <a:t>, </a:t>
            </a:r>
            <a:r>
              <a:rPr lang="ko-KR" altLang="en-US" sz="1600" dirty="0">
                <a:ea typeface="나눔스퀘어OTF"/>
              </a:rPr>
              <a:t>연산 우선순위</a:t>
            </a:r>
            <a:endParaRPr lang="en-US" altLang="ko-KR" sz="1600" dirty="0">
              <a:ea typeface="나눔스퀘어OTF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600" dirty="0">
              <a:solidFill>
                <a:srgbClr val="C00000"/>
              </a:solidFill>
              <a:ea typeface="나눔스퀘어OTF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핵심 포인트</a:t>
            </a:r>
            <a:r>
              <a:rPr lang="en-US" altLang="ko-KR" sz="1600" dirty="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600" dirty="0">
                <a:solidFill>
                  <a:srgbClr val="C00000"/>
                </a:solidFill>
                <a:ea typeface="나눔스퀘어OTF"/>
              </a:rPr>
              <a:t> </a:t>
            </a:r>
            <a:endParaRPr lang="en-US" altLang="ko-KR" sz="1600" dirty="0">
              <a:solidFill>
                <a:srgbClr val="C00000"/>
              </a:solidFill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ko-KR" altLang="en-US" sz="1600" dirty="0">
                <a:ea typeface="나눔스퀘어OTF"/>
              </a:rPr>
              <a:t>프로그램에서 데이터를 처리하여 결과를 산출하는 것을 연산</a:t>
            </a:r>
            <a:r>
              <a:rPr lang="en-US" altLang="ko-KR" sz="1600" dirty="0">
                <a:ea typeface="나눔스퀘어OTF"/>
              </a:rPr>
              <a:t>(operation)</a:t>
            </a:r>
            <a:r>
              <a:rPr lang="ko-KR" altLang="en-US" sz="1600" dirty="0">
                <a:ea typeface="나눔스퀘어OTF"/>
              </a:rPr>
              <a:t>이라고 한다</a:t>
            </a:r>
            <a:r>
              <a:rPr lang="en-US" altLang="ko-KR" sz="1600" dirty="0">
                <a:ea typeface="나눔스퀘어OTF"/>
              </a:rPr>
              <a:t>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ko-KR" altLang="en-US" sz="1600" dirty="0">
                <a:ea typeface="나눔스퀘어OTF"/>
              </a:rPr>
              <a:t>자바의 다양한 연산자를 알아보고</a:t>
            </a:r>
            <a:r>
              <a:rPr lang="en-US" altLang="ko-KR" sz="1600" dirty="0">
                <a:ea typeface="나눔스퀘어OTF"/>
              </a:rPr>
              <a:t>, </a:t>
            </a:r>
            <a:r>
              <a:rPr lang="ko-KR" altLang="en-US" sz="1600" dirty="0">
                <a:ea typeface="나눔스퀘어OTF"/>
              </a:rPr>
              <a:t>연산자가 복합적으로 구성된 </a:t>
            </a:r>
            <a:r>
              <a:rPr lang="ko-KR" altLang="en-US" sz="1600" dirty="0" err="1">
                <a:ea typeface="나눔스퀘어OTF"/>
              </a:rPr>
              <a:t>연산식에서의</a:t>
            </a:r>
            <a:r>
              <a:rPr lang="ko-KR" altLang="en-US" sz="1600" dirty="0">
                <a:ea typeface="나눔스퀘어OTF"/>
              </a:rPr>
              <a:t> 우선순위를 알아본다</a:t>
            </a:r>
            <a:r>
              <a:rPr lang="en-US" altLang="ko-KR" sz="1600" dirty="0">
                <a:ea typeface="나눔스퀘어OTF"/>
              </a:rPr>
              <a:t>.</a:t>
            </a:r>
            <a:endParaRPr lang="ko-KR" altLang="en-US" sz="1600" dirty="0">
              <a:ea typeface="나눔스퀘어OT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79413" y="116205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자바에서 제공하는 연산자</a:t>
            </a:r>
            <a:endParaRPr lang="en-US" altLang="ko-KR"/>
          </a:p>
          <a:p>
            <a:pPr lvl="1" indent="-136525"/>
            <a:r>
              <a:rPr lang="ko-KR" altLang="en-US"/>
              <a:t>산출되는 값의 타입이 연산자별로 다름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연산자의 종류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6418263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1214438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r>
              <a:rPr lang="ko-KR" altLang="en-US"/>
              <a:t>연산식은 반드시 하나의 값 산출</a:t>
            </a:r>
            <a:endParaRPr lang="en-US" altLang="ko-KR"/>
          </a:p>
          <a:p>
            <a:pPr lvl="1" indent="-136525"/>
            <a:r>
              <a:rPr lang="ko-KR" altLang="en-US"/>
              <a:t>하나의 값이 오는 모든 자리에 연산식 사용 가능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r>
              <a:rPr lang="ko-KR" altLang="en-US"/>
              <a:t>변수에 연산식의 값을 저장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r>
              <a:rPr lang="ko-KR" altLang="en-US"/>
              <a:t>다른 연산식의 피연산자 위치에 연산식 대입 가능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연산자의 종류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133600"/>
            <a:ext cx="37750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81400"/>
            <a:ext cx="41560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381000" y="12192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복합적으로 구성된 </a:t>
            </a:r>
            <a:r>
              <a:rPr lang="ko-KR" altLang="en-US" dirty="0" err="1"/>
              <a:t>연산식의</a:t>
            </a:r>
            <a:r>
              <a:rPr lang="ko-KR" altLang="en-US" dirty="0"/>
              <a:t> 연산</a:t>
            </a:r>
            <a:endParaRPr lang="en-US" altLang="ko-KR" dirty="0"/>
          </a:p>
          <a:p>
            <a:pPr lvl="1">
              <a:defRPr/>
            </a:pPr>
            <a:r>
              <a:rPr lang="ko-KR" altLang="en-US" dirty="0">
                <a:solidFill>
                  <a:srgbClr val="C00000"/>
                </a:solidFill>
              </a:rPr>
              <a:t>우선순위</a:t>
            </a:r>
            <a:r>
              <a:rPr lang="ko-KR" altLang="en-US" dirty="0"/>
              <a:t>에 따라 수행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: </a:t>
            </a:r>
            <a:r>
              <a:rPr lang="ko-KR" altLang="en-US" dirty="0" err="1">
                <a:solidFill>
                  <a:srgbClr val="C00000"/>
                </a:solidFill>
              </a:rPr>
              <a:t>단항</a:t>
            </a:r>
            <a:r>
              <a:rPr lang="ko-KR" altLang="en-US" dirty="0"/>
              <a:t>  →  </a:t>
            </a:r>
            <a:r>
              <a:rPr lang="ko-KR" altLang="en-US" dirty="0">
                <a:solidFill>
                  <a:srgbClr val="C00000"/>
                </a:solidFill>
              </a:rPr>
              <a:t>이항</a:t>
            </a:r>
            <a:r>
              <a:rPr lang="ko-KR" altLang="en-US" dirty="0"/>
              <a:t> →  </a:t>
            </a:r>
            <a:r>
              <a:rPr lang="ko-KR" altLang="en-US" dirty="0" err="1">
                <a:solidFill>
                  <a:srgbClr val="C00000"/>
                </a:solidFill>
              </a:rPr>
              <a:t>삼항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en-US" altLang="ko-KR" dirty="0"/>
              <a:t>: </a:t>
            </a:r>
            <a:r>
              <a:rPr lang="ko-KR" altLang="en-US" dirty="0">
                <a:solidFill>
                  <a:srgbClr val="C00000"/>
                </a:solidFill>
              </a:rPr>
              <a:t>산술</a:t>
            </a:r>
            <a:r>
              <a:rPr lang="ko-KR" altLang="en-US" dirty="0"/>
              <a:t> →   </a:t>
            </a:r>
            <a:r>
              <a:rPr lang="ko-KR" altLang="en-US" dirty="0">
                <a:solidFill>
                  <a:srgbClr val="C00000"/>
                </a:solidFill>
              </a:rPr>
              <a:t>비교</a:t>
            </a:r>
            <a:r>
              <a:rPr lang="ko-KR" altLang="en-US" dirty="0"/>
              <a:t> →  </a:t>
            </a:r>
            <a:r>
              <a:rPr lang="ko-KR" altLang="en-US" dirty="0">
                <a:solidFill>
                  <a:srgbClr val="C00000"/>
                </a:solidFill>
              </a:rPr>
              <a:t>논리</a:t>
            </a:r>
            <a:r>
              <a:rPr lang="ko-KR" altLang="en-US" dirty="0"/>
              <a:t> →  </a:t>
            </a:r>
            <a:r>
              <a:rPr lang="ko-KR" altLang="en-US" dirty="0">
                <a:solidFill>
                  <a:srgbClr val="C00000"/>
                </a:solidFill>
              </a:rPr>
              <a:t>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우선순위 </a:t>
            </a:r>
            <a:r>
              <a:rPr lang="ko-KR" altLang="en-US" dirty="0"/>
              <a:t>같은 연산자는 </a:t>
            </a:r>
            <a:r>
              <a:rPr lang="ko-KR" altLang="en-US" dirty="0">
                <a:solidFill>
                  <a:srgbClr val="C00000"/>
                </a:solidFill>
              </a:rPr>
              <a:t>왼쪽에서 오른쪽 </a:t>
            </a:r>
            <a:r>
              <a:rPr lang="ko-KR" altLang="en-US" dirty="0"/>
              <a:t>방향으로 수행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/>
          </a:p>
          <a:p>
            <a:pPr lvl="2">
              <a:defRPr/>
            </a:pPr>
            <a:r>
              <a:rPr lang="ko-KR" altLang="en-US"/>
              <a:t>예외 </a:t>
            </a:r>
            <a:r>
              <a:rPr lang="en-US" altLang="ko-KR"/>
              <a:t>: </a:t>
            </a:r>
            <a:r>
              <a:rPr lang="ko-KR" altLang="en-US">
                <a:solidFill>
                  <a:srgbClr val="C00000"/>
                </a:solidFill>
              </a:rPr>
              <a:t>대입</a:t>
            </a:r>
            <a:r>
              <a:rPr lang="ko-KR" altLang="en-US"/>
              <a:t> </a:t>
            </a:r>
            <a:r>
              <a:rPr lang="ko-KR" altLang="en-US" dirty="0"/>
              <a:t>연산자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연산의 방향과 우선순위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44750"/>
            <a:ext cx="36957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73488"/>
            <a:ext cx="389413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12091"/>
            <a:ext cx="40528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540250"/>
            <a:ext cx="2932112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연산의 방향과 우선순위</a:t>
            </a:r>
          </a:p>
        </p:txBody>
      </p:sp>
      <p:pic>
        <p:nvPicPr>
          <p:cNvPr id="10243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00200"/>
            <a:ext cx="636746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12192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r>
              <a:rPr lang="ko-KR" altLang="en-US"/>
              <a:t>괄호를 사용해 먼저 처리할 연산식 묶기</a:t>
            </a:r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연산의 방향과 우선순위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04988"/>
            <a:ext cx="5467350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748213"/>
            <a:ext cx="546735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키워드로 끝내는 핵심 포인트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연산자</a:t>
            </a:r>
            <a:r>
              <a:rPr lang="en-US" altLang="ko-KR" dirty="0"/>
              <a:t>: </a:t>
            </a:r>
            <a:r>
              <a:rPr lang="ko-KR" altLang="en-US" dirty="0"/>
              <a:t>연산의 종류를 결정짓는 기호</a:t>
            </a:r>
            <a:r>
              <a:rPr lang="en-US" altLang="ko-KR" dirty="0"/>
              <a:t>. </a:t>
            </a:r>
            <a:r>
              <a:rPr lang="ko-KR" altLang="en-US" dirty="0"/>
              <a:t>산술</a:t>
            </a:r>
            <a:r>
              <a:rPr lang="en-US" altLang="ko-KR" dirty="0"/>
              <a:t>(+, -, *, /, %), </a:t>
            </a:r>
            <a:r>
              <a:rPr lang="ko-KR" altLang="en-US" dirty="0"/>
              <a:t>증감</a:t>
            </a:r>
            <a:r>
              <a:rPr lang="en-US" altLang="ko-KR" dirty="0"/>
              <a:t>(++, --), </a:t>
            </a:r>
            <a:r>
              <a:rPr lang="ko-KR" altLang="en-US" dirty="0"/>
              <a:t>비교</a:t>
            </a:r>
            <a:r>
              <a:rPr lang="en-US" altLang="ko-KR" dirty="0"/>
              <a:t>(==, !=, …), </a:t>
            </a:r>
            <a:r>
              <a:rPr lang="ko-KR" altLang="en-US" dirty="0"/>
              <a:t>논리</a:t>
            </a:r>
            <a:r>
              <a:rPr lang="en-US" altLang="ko-KR" dirty="0"/>
              <a:t>(&amp;&amp;, ||, …), </a:t>
            </a:r>
            <a:r>
              <a:rPr lang="ko-KR" altLang="en-US" dirty="0"/>
              <a:t>대입</a:t>
            </a:r>
            <a:r>
              <a:rPr lang="en-US" altLang="ko-KR" dirty="0"/>
              <a:t>(=, +=, -=, …) </a:t>
            </a:r>
            <a:r>
              <a:rPr lang="ko-KR" altLang="en-US" dirty="0"/>
              <a:t>등이 있다</a:t>
            </a:r>
            <a:r>
              <a:rPr lang="en-US" altLang="ko-KR" dirty="0"/>
              <a:t>.</a:t>
            </a:r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피연산자</a:t>
            </a:r>
            <a:r>
              <a:rPr lang="en-US" altLang="ko-KR" dirty="0"/>
              <a:t>: </a:t>
            </a:r>
            <a:r>
              <a:rPr lang="ko-KR" altLang="en-US" dirty="0" err="1"/>
              <a:t>연산식에서</a:t>
            </a:r>
            <a:r>
              <a:rPr lang="ko-KR" altLang="en-US" dirty="0"/>
              <a:t> 연산되는 데이터</a:t>
            </a:r>
            <a:r>
              <a:rPr lang="en-US" altLang="ko-KR" dirty="0"/>
              <a:t>(</a:t>
            </a:r>
            <a:r>
              <a:rPr lang="ko-KR" altLang="en-US" dirty="0"/>
              <a:t>값</a:t>
            </a:r>
            <a:r>
              <a:rPr lang="en-US" altLang="ko-KR" dirty="0"/>
              <a:t>).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연산식</a:t>
            </a:r>
            <a:r>
              <a:rPr lang="ko-KR" altLang="en-US" dirty="0"/>
              <a:t> </a:t>
            </a:r>
            <a:r>
              <a:rPr lang="en-US" altLang="ko-KR" dirty="0"/>
              <a:t>3 + x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과 변수 </a:t>
            </a:r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ko-KR" altLang="en-US" dirty="0" err="1"/>
              <a:t>피연산자이다</a:t>
            </a:r>
            <a:r>
              <a:rPr lang="en-US" altLang="ko-KR" dirty="0"/>
              <a:t>.</a:t>
            </a:r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연산 방향</a:t>
            </a:r>
            <a:r>
              <a:rPr lang="en-US" altLang="ko-KR" dirty="0"/>
              <a:t>: </a:t>
            </a:r>
            <a:r>
              <a:rPr lang="ko-KR" altLang="en-US" dirty="0" err="1"/>
              <a:t>연산식에서</a:t>
            </a:r>
            <a:r>
              <a:rPr lang="ko-KR" altLang="en-US" dirty="0"/>
              <a:t> 같은 종류의 연산자가 여러 개 사용될 경우 왼쪽에서 오른쪽으로 또는</a:t>
            </a:r>
          </a:p>
          <a:p>
            <a:pPr marL="268288" lvl="1" indent="0">
              <a:buNone/>
              <a:defRPr/>
            </a:pPr>
            <a:r>
              <a:rPr lang="ko-KR" altLang="en-US" dirty="0"/>
              <a:t> 오른쪽에서 왼쪽으로 연산되는 방향이 있다</a:t>
            </a:r>
            <a:r>
              <a:rPr lang="en-US" altLang="ko-KR" dirty="0"/>
              <a:t>. </a:t>
            </a:r>
            <a:r>
              <a:rPr lang="ko-KR" altLang="en-US" dirty="0"/>
              <a:t>대부분의 연산자는 왼쪽에서 오른쪽으로 연산이 되지만</a:t>
            </a:r>
            <a:r>
              <a:rPr lang="en-US" altLang="ko-KR" dirty="0"/>
              <a:t>, </a:t>
            </a:r>
            <a:r>
              <a:rPr lang="ko-KR" altLang="en-US" dirty="0"/>
              <a:t>증감</a:t>
            </a:r>
            <a:r>
              <a:rPr lang="en-US" altLang="ko-KR" dirty="0"/>
              <a:t>(++, --)</a:t>
            </a:r>
            <a:r>
              <a:rPr lang="ko-KR" altLang="en-US" dirty="0"/>
              <a:t>과 대입</a:t>
            </a:r>
            <a:r>
              <a:rPr lang="en-US" altLang="ko-KR" dirty="0"/>
              <a:t>(=, +=, -=)</a:t>
            </a:r>
            <a:r>
              <a:rPr lang="ko-KR" altLang="en-US" dirty="0"/>
              <a:t>은 오른쪽에서 왼쪽으로 연산된다</a:t>
            </a:r>
            <a:r>
              <a:rPr lang="en-US" altLang="ko-KR" dirty="0"/>
              <a:t>.</a:t>
            </a:r>
          </a:p>
          <a:p>
            <a:pPr marL="268288" lvl="1" indent="0">
              <a:buNone/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연산 우선순위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서로 다른 연산자들이 복합적으로 구성되면 우선적으로 연산되는 연산자가 있다</a:t>
            </a:r>
            <a:r>
              <a:rPr lang="en-US" altLang="ko-KR" dirty="0"/>
              <a:t>. </a:t>
            </a:r>
            <a:r>
              <a:rPr lang="ko-KR" altLang="en-US" dirty="0"/>
              <a:t>하지만 괄호 </a:t>
            </a:r>
            <a:r>
              <a:rPr lang="en-US" altLang="ko-KR" dirty="0"/>
              <a:t>()</a:t>
            </a:r>
            <a:r>
              <a:rPr lang="ko-KR" altLang="en-US" dirty="0"/>
              <a:t>로 감싼 연산이 최우선순위를 갖기 때문에 복잡한 </a:t>
            </a:r>
            <a:r>
              <a:rPr lang="ko-KR" altLang="en-US" dirty="0" err="1"/>
              <a:t>연산식에서</a:t>
            </a:r>
            <a:r>
              <a:rPr lang="ko-KR" altLang="en-US" dirty="0"/>
              <a:t> 연산의 순서를 정하고 싶을 때에는 괄호 </a:t>
            </a:r>
            <a:r>
              <a:rPr lang="en-US" altLang="ko-KR" dirty="0"/>
              <a:t>()</a:t>
            </a:r>
            <a:r>
              <a:rPr lang="ko-KR" altLang="en-US" dirty="0"/>
              <a:t>를 활용한다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772940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16783</TotalTime>
  <Words>337</Words>
  <Application>Microsoft Office PowerPoint</Application>
  <PresentationFormat>화면 슬라이드 쇼(4:3)</PresentationFormat>
  <Paragraphs>59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Wingdings</vt:lpstr>
      <vt:lpstr>나눔스퀘어OTF</vt:lpstr>
      <vt:lpstr>맑은 고딕</vt:lpstr>
      <vt:lpstr>Arial</vt:lpstr>
      <vt:lpstr>HY견고딕</vt:lpstr>
      <vt:lpstr>돋움</vt:lpstr>
      <vt:lpstr>Verdana</vt:lpstr>
      <vt:lpstr>5_디자인 사용자 지정</vt:lpstr>
      <vt:lpstr>03-1. 연산자와 연산식</vt:lpstr>
      <vt:lpstr>PowerPoint 프레젠테이션</vt:lpstr>
      <vt:lpstr>0. 시작하기 전에</vt:lpstr>
      <vt:lpstr>1. 연산자의 종류</vt:lpstr>
      <vt:lpstr>1. 연산자의 종류</vt:lpstr>
      <vt:lpstr>2. 연산의 방향과 우선순위</vt:lpstr>
      <vt:lpstr>2. 연산의 방향과 우선순위</vt:lpstr>
      <vt:lpstr>2. 연산의 방향과 우선순위</vt:lpstr>
      <vt:lpstr>3. 키워드로 끝내는 핵심 포인트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2646</cp:revision>
  <dcterms:created xsi:type="dcterms:W3CDTF">2004-07-21T02:43:03Z</dcterms:created>
  <dcterms:modified xsi:type="dcterms:W3CDTF">2019-07-02T05:57:06Z</dcterms:modified>
</cp:coreProperties>
</file>